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3" r:id="rId3"/>
    <p:sldId id="263" r:id="rId4"/>
    <p:sldId id="268" r:id="rId5"/>
    <p:sldId id="270" r:id="rId6"/>
    <p:sldId id="272" r:id="rId7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cuaxiloa\Mis%20documentos\2010\avances\cierre%20preliminar%2015%20de%20dic%202010\datos%20de%20precierre%20pap%202010%2015%20di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cuaxiloa\Mis%20documentos\2010\avances\cierre%20preliminar%2015%20de%20dic%202010\datos%20de%20precierre%20pap%202010%2015%20di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cuaxiloa\Mis%20documentos\2010\avances\cierre%20preliminar%2015%20de%20dic%202010\datos%20de%20precierre%20pap%202010%2015%20di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cuaxiloa\Mis%20documentos\2010\avances\cierre%20preliminar%2015%20de%20dic%202010\datos%20de%20precierre%20pap%202010%2015%20di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style val="48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'N ocupacional'!$A$9</c:f>
              <c:strCache>
                <c:ptCount val="1"/>
                <c:pt idx="0">
                  <c:v>Total general</c:v>
                </c:pt>
              </c:strCache>
            </c:strRef>
          </c:tx>
          <c:spPr>
            <a:solidFill>
              <a:srgbClr val="F79646">
                <a:lumMod val="75000"/>
                <a:alpha val="81000"/>
              </a:srgbClr>
            </a:solidFill>
          </c:spPr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Val val="1"/>
          </c:dLbls>
          <c:cat>
            <c:strRef>
              <c:f>'N ocupacional'!$B$4:$F$4</c:f>
              <c:strCache>
                <c:ptCount val="5"/>
                <c:pt idx="0">
                  <c:v>Sin Respuesta</c:v>
                </c:pt>
                <c:pt idx="1">
                  <c:v>Obrero General</c:v>
                </c:pt>
                <c:pt idx="2">
                  <c:v>Obrero Especializado</c:v>
                </c:pt>
                <c:pt idx="3">
                  <c:v>Empleado</c:v>
                </c:pt>
                <c:pt idx="4">
                  <c:v>Directivo</c:v>
                </c:pt>
              </c:strCache>
            </c:strRef>
          </c:cat>
          <c:val>
            <c:numRef>
              <c:f>'N ocupacional'!$B$9:$F$9</c:f>
              <c:numCache>
                <c:formatCode>#,##0_ ;\-#,##0\ </c:formatCode>
                <c:ptCount val="5"/>
                <c:pt idx="0">
                  <c:v>401</c:v>
                </c:pt>
                <c:pt idx="1">
                  <c:v>46</c:v>
                </c:pt>
                <c:pt idx="2">
                  <c:v>117</c:v>
                </c:pt>
                <c:pt idx="3">
                  <c:v>772</c:v>
                </c:pt>
                <c:pt idx="4" formatCode="General">
                  <c:v>336</c:v>
                </c:pt>
              </c:numCache>
            </c:numRef>
          </c:val>
        </c:ser>
        <c:axId val="55916416"/>
        <c:axId val="55917952"/>
      </c:barChart>
      <c:catAx>
        <c:axId val="55916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s-MX"/>
          </a:p>
        </c:txPr>
        <c:crossAx val="55917952"/>
        <c:crosses val="autoZero"/>
        <c:auto val="1"/>
        <c:lblAlgn val="ctr"/>
        <c:lblOffset val="100"/>
      </c:catAx>
      <c:valAx>
        <c:axId val="55917952"/>
        <c:scaling>
          <c:orientation val="minMax"/>
        </c:scaling>
        <c:axPos val="l"/>
        <c:majorGridlines/>
        <c:numFmt formatCode="#,##0_ ;\-#,##0\ " sourceLinked="1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5591641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style val="4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'N educacional'!$A$10</c:f>
              <c:strCache>
                <c:ptCount val="1"/>
                <c:pt idx="0">
                  <c:v>Total general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Val val="1"/>
          </c:dLbls>
          <c:cat>
            <c:strRef>
              <c:f>'N educacional'!$B$5:$J$5</c:f>
              <c:strCache>
                <c:ptCount val="9"/>
                <c:pt idx="0">
                  <c:v>Ninguno</c:v>
                </c:pt>
                <c:pt idx="1">
                  <c:v>Primaria</c:v>
                </c:pt>
                <c:pt idx="2">
                  <c:v>Secundaria</c:v>
                </c:pt>
                <c:pt idx="3">
                  <c:v>Bachillerato</c:v>
                </c:pt>
                <c:pt idx="4">
                  <c:v>Carrera Tecnica</c:v>
                </c:pt>
                <c:pt idx="5">
                  <c:v>Normal</c:v>
                </c:pt>
                <c:pt idx="6">
                  <c:v>Profesional</c:v>
                </c:pt>
                <c:pt idx="7">
                  <c:v>Maestría</c:v>
                </c:pt>
                <c:pt idx="8">
                  <c:v>Doctorado</c:v>
                </c:pt>
              </c:strCache>
            </c:strRef>
          </c:cat>
          <c:val>
            <c:numRef>
              <c:f>'N educacional'!$B$10:$J$10</c:f>
              <c:numCache>
                <c:formatCode>General</c:formatCode>
                <c:ptCount val="9"/>
                <c:pt idx="0">
                  <c:v>15</c:v>
                </c:pt>
                <c:pt idx="1">
                  <c:v>56</c:v>
                </c:pt>
                <c:pt idx="2">
                  <c:v>261</c:v>
                </c:pt>
                <c:pt idx="3">
                  <c:v>348</c:v>
                </c:pt>
                <c:pt idx="4">
                  <c:v>234</c:v>
                </c:pt>
                <c:pt idx="5">
                  <c:v>20</c:v>
                </c:pt>
                <c:pt idx="6">
                  <c:v>580</c:v>
                </c:pt>
                <c:pt idx="7">
                  <c:v>149</c:v>
                </c:pt>
                <c:pt idx="8">
                  <c:v>9</c:v>
                </c:pt>
              </c:numCache>
            </c:numRef>
          </c:val>
        </c:ser>
        <c:gapWidth val="60"/>
        <c:axId val="56277248"/>
        <c:axId val="56291328"/>
      </c:barChart>
      <c:catAx>
        <c:axId val="56277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56291328"/>
        <c:crosses val="autoZero"/>
        <c:auto val="1"/>
        <c:lblAlgn val="ctr"/>
        <c:lblOffset val="100"/>
      </c:catAx>
      <c:valAx>
        <c:axId val="5629132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5627724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style val="48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'N ingresos'!$A$15</c:f>
              <c:strCache>
                <c:ptCount val="1"/>
                <c:pt idx="0">
                  <c:v>Total general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Val val="1"/>
          </c:dLbls>
          <c:cat>
            <c:strRef>
              <c:f>'N ingresos'!$B$10:$F$10</c:f>
              <c:strCache>
                <c:ptCount val="5"/>
                <c:pt idx="0">
                  <c:v>Sin Respuesta</c:v>
                </c:pt>
                <c:pt idx="1">
                  <c:v>1 a 2 S.M.</c:v>
                </c:pt>
                <c:pt idx="2">
                  <c:v>Más de 2 a 3</c:v>
                </c:pt>
                <c:pt idx="3">
                  <c:v>Más de 3 a 5</c:v>
                </c:pt>
                <c:pt idx="4">
                  <c:v>Más de 5</c:v>
                </c:pt>
              </c:strCache>
            </c:strRef>
          </c:cat>
          <c:val>
            <c:numRef>
              <c:f>'N ingresos'!$B$15:$F$15</c:f>
              <c:numCache>
                <c:formatCode>General</c:formatCode>
                <c:ptCount val="5"/>
                <c:pt idx="0">
                  <c:v>290</c:v>
                </c:pt>
                <c:pt idx="1">
                  <c:v>284</c:v>
                </c:pt>
                <c:pt idx="2">
                  <c:v>171</c:v>
                </c:pt>
                <c:pt idx="3">
                  <c:v>520</c:v>
                </c:pt>
                <c:pt idx="4">
                  <c:v>407</c:v>
                </c:pt>
              </c:numCache>
            </c:numRef>
          </c:val>
        </c:ser>
        <c:axId val="56392704"/>
        <c:axId val="56394496"/>
      </c:barChart>
      <c:catAx>
        <c:axId val="5639270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s-MX"/>
          </a:p>
        </c:txPr>
        <c:crossAx val="56394496"/>
        <c:crosses val="autoZero"/>
        <c:auto val="1"/>
        <c:lblAlgn val="ctr"/>
        <c:lblOffset val="100"/>
      </c:catAx>
      <c:valAx>
        <c:axId val="5639449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5639270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style val="47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edad!$A$16</c:f>
              <c:strCache>
                <c:ptCount val="1"/>
                <c:pt idx="0">
                  <c:v>Total general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</c:spPr>
          <c:dLbls>
            <c:txPr>
              <a:bodyPr/>
              <a:lstStyle/>
              <a:p>
                <a:pPr>
                  <a:defRPr sz="1800"/>
                </a:pPr>
                <a:endParaRPr lang="es-MX"/>
              </a:p>
            </c:txPr>
            <c:showVal val="1"/>
          </c:dLbls>
          <c:cat>
            <c:strRef>
              <c:f>edad!$B$11:$K$11</c:f>
              <c:strCache>
                <c:ptCount val="10"/>
                <c:pt idx="0">
                  <c:v>14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  <c:pt idx="8">
                  <c:v>55 a 59</c:v>
                </c:pt>
                <c:pt idx="9">
                  <c:v>60 y más</c:v>
                </c:pt>
              </c:strCache>
            </c:strRef>
          </c:cat>
          <c:val>
            <c:numRef>
              <c:f>edad!$B$16:$K$16</c:f>
              <c:numCache>
                <c:formatCode>General</c:formatCode>
                <c:ptCount val="10"/>
                <c:pt idx="0">
                  <c:v>85</c:v>
                </c:pt>
                <c:pt idx="1">
                  <c:v>172</c:v>
                </c:pt>
                <c:pt idx="2">
                  <c:v>162</c:v>
                </c:pt>
                <c:pt idx="3">
                  <c:v>188</c:v>
                </c:pt>
                <c:pt idx="4">
                  <c:v>247</c:v>
                </c:pt>
                <c:pt idx="5">
                  <c:v>276</c:v>
                </c:pt>
                <c:pt idx="6">
                  <c:v>224</c:v>
                </c:pt>
                <c:pt idx="7">
                  <c:v>189</c:v>
                </c:pt>
                <c:pt idx="8">
                  <c:v>92</c:v>
                </c:pt>
                <c:pt idx="9">
                  <c:v>37</c:v>
                </c:pt>
              </c:numCache>
            </c:numRef>
          </c:val>
        </c:ser>
        <c:gapWidth val="40"/>
        <c:axId val="56586240"/>
        <c:axId val="56587776"/>
      </c:barChart>
      <c:catAx>
        <c:axId val="56586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56587776"/>
        <c:crosses val="autoZero"/>
        <c:auto val="1"/>
        <c:lblAlgn val="ctr"/>
        <c:lblOffset val="100"/>
      </c:catAx>
      <c:valAx>
        <c:axId val="5658777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5658624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2ED2ED-030C-4977-A63D-28E74EE3F7B1}" type="datetimeFigureOut">
              <a:rPr lang="es-MX" smtClean="0"/>
              <a:pPr/>
              <a:t>31/03/2011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FE2F05-6CAC-4056-9A4A-73195C40820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0A69-E13D-424E-969C-5A288845F9F9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6255-357B-4563-9957-82D54F672727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34D6-8AC7-482C-8163-59017AB692AB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DCD7-F12A-4014-A299-F8DD2BF81B6F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003FF-3B39-4F20-BB6F-7EA505035DD2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DA9D-99C9-4444-B77E-4C6AA6ECD958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7242-59BC-427B-9DEB-8E51E8C367A3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CCD3-E1AB-44A7-B6D3-48DE015E58BE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9855-E722-4113-B977-FA886C6B1551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8AE0-C993-464B-8E4D-BE503EFA05E3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754A-A045-468C-AACF-EF0BD14900FD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E8787-57C8-4D51-A610-578592B359D3}" type="datetime1">
              <a:rPr lang="es-MX" smtClean="0"/>
              <a:pPr/>
              <a:t>31/03/2011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F62A-82B2-42B0-8029-9632910D912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 descr="Propuesta Format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1</a:t>
            </a:fld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395536" y="1916832"/>
            <a:ext cx="8100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accent6">
                    <a:lumMod val="75000"/>
                  </a:schemeClr>
                </a:solidFill>
              </a:rPr>
              <a:t>Programa de Apoyo para la Productividad</a:t>
            </a:r>
            <a:endParaRPr lang="es-MX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779912" y="5229200"/>
            <a:ext cx="5112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accent6">
                    <a:lumMod val="75000"/>
                  </a:schemeClr>
                </a:solidFill>
              </a:rPr>
              <a:t>Cierre ejercicio 2010</a:t>
            </a:r>
            <a:endParaRPr lang="es-MX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 descr="Propuesta Format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2</a:t>
            </a:fld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0" y="44624"/>
            <a:ext cx="522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Programa de Apoyo para la Productividad 2010</a:t>
            </a:r>
            <a:endParaRPr lang="es-MX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1520" y="644404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Eventos realizados  taller El Valor del Trabajo y </a:t>
            </a:r>
            <a:r>
              <a:rPr lang="es-MX" sz="2400" b="1" dirty="0" err="1" smtClean="0"/>
              <a:t>ConstruyeT</a:t>
            </a:r>
            <a:endParaRPr lang="es-MX" sz="2400" b="1" dirty="0"/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51520" y="1700809"/>
          <a:ext cx="8496944" cy="4032447"/>
        </p:xfrm>
        <a:graphic>
          <a:graphicData uri="http://schemas.openxmlformats.org/drawingml/2006/table">
            <a:tbl>
              <a:tblPr/>
              <a:tblGrid>
                <a:gridCol w="2124236"/>
                <a:gridCol w="2124236"/>
                <a:gridCol w="2124236"/>
                <a:gridCol w="2124236"/>
              </a:tblGrid>
              <a:tr h="9727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Eventos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Beneficiarios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Importe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430785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7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Taller “El Valor del Trabajo”</a:t>
                      </a:r>
                      <a:endParaRPr lang="es-MX" sz="2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1,672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        109,550.40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430785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335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Mujeres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Hombres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1,027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 descr="Propuesta Format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395536" y="6453336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Nivel Ocupacional de los Beneficiarios</a:t>
            </a:r>
            <a:endParaRPr lang="es-MX" sz="2400" b="1" dirty="0"/>
          </a:p>
        </p:txBody>
      </p:sp>
      <p:graphicFrame>
        <p:nvGraphicFramePr>
          <p:cNvPr id="12" name="3 Gráfico"/>
          <p:cNvGraphicFramePr/>
          <p:nvPr/>
        </p:nvGraphicFramePr>
        <p:xfrm>
          <a:off x="251520" y="1268760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0" y="44624"/>
            <a:ext cx="522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Programa de Apoyo para la Productividad 2010</a:t>
            </a:r>
            <a:endParaRPr lang="es-MX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 descr="Propuesta Format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4</a:t>
            </a:fld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323528" y="6488668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Nivel Educativo de los Beneficiarios</a:t>
            </a:r>
            <a:endParaRPr lang="es-MX" sz="2400" b="1" dirty="0"/>
          </a:p>
        </p:txBody>
      </p:sp>
      <p:graphicFrame>
        <p:nvGraphicFramePr>
          <p:cNvPr id="11" name="2 Gráfico"/>
          <p:cNvGraphicFramePr/>
          <p:nvPr/>
        </p:nvGraphicFramePr>
        <p:xfrm>
          <a:off x="323528" y="1268760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0" y="44624"/>
            <a:ext cx="522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Programa de Apoyo para la Productividad 2010</a:t>
            </a:r>
            <a:endParaRPr lang="es-MX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 descr="Propuesta Format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5</a:t>
            </a:fld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251520" y="648866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Nivel de ingresos de los beneficiarios</a:t>
            </a:r>
            <a:endParaRPr lang="es-MX" sz="2400" b="1" dirty="0"/>
          </a:p>
        </p:txBody>
      </p:sp>
      <p:graphicFrame>
        <p:nvGraphicFramePr>
          <p:cNvPr id="9" name="2 Gráfico"/>
          <p:cNvGraphicFramePr/>
          <p:nvPr/>
        </p:nvGraphicFramePr>
        <p:xfrm>
          <a:off x="323528" y="1268760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0" y="44624"/>
            <a:ext cx="522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Programa de Apoyo para la Productividad 2010</a:t>
            </a:r>
            <a:endParaRPr lang="es-MX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 descr="Propuesta Format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62A-82B2-42B0-8029-9632910D912C}" type="slidenum">
              <a:rPr lang="es-MX" smtClean="0"/>
              <a:pPr/>
              <a:t>6</a:t>
            </a:fld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23528" y="648866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Edad </a:t>
            </a:r>
            <a:r>
              <a:rPr lang="es-MX" sz="2400" b="1" dirty="0" smtClean="0"/>
              <a:t>de los Beneficiarios</a:t>
            </a:r>
            <a:endParaRPr lang="es-MX" sz="2400" b="1" dirty="0"/>
          </a:p>
        </p:txBody>
      </p:sp>
      <p:graphicFrame>
        <p:nvGraphicFramePr>
          <p:cNvPr id="9" name="2 Gráfico"/>
          <p:cNvGraphicFramePr/>
          <p:nvPr/>
        </p:nvGraphicFramePr>
        <p:xfrm>
          <a:off x="395536" y="1412776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0" y="44624"/>
            <a:ext cx="522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Programa de Apoyo para la Productividad 2010</a:t>
            </a:r>
            <a:endParaRPr lang="es-MX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98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Alejandro Cuaxiloa y Jimenez</dc:creator>
  <cp:lastModifiedBy>Alejandro Cuaxiloa y Jimenez</cp:lastModifiedBy>
  <cp:revision>21</cp:revision>
  <dcterms:created xsi:type="dcterms:W3CDTF">2010-12-16T22:28:50Z</dcterms:created>
  <dcterms:modified xsi:type="dcterms:W3CDTF">2011-03-31T15:41:52Z</dcterms:modified>
</cp:coreProperties>
</file>